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3"/>
  </p:notesMasterIdLst>
  <p:sldIdLst>
    <p:sldId id="27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9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8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0E985-1539-4DF5-9BF8-771D3C6984E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E7E2E-3DA7-42C3-9281-9235CFB4B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5210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52440-4E22-472A-87F3-0FB39F78B6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352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49084" y="3886200"/>
            <a:ext cx="5689600" cy="2057400"/>
          </a:xfrm>
        </p:spPr>
        <p:txBody>
          <a:bodyPr/>
          <a:lstStyle>
            <a:lvl1pPr marL="0" indent="0" algn="ctr">
              <a:buFont typeface="Monotype Sorts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1B6C8-E5B4-408F-90B3-924CF6D2E0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1489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B892A-DA12-44BD-AC43-E8AA255524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7218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371600"/>
            <a:ext cx="25908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371600"/>
            <a:ext cx="756920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FC8E7-9922-4434-9262-26CC0E714E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77001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600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1750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8585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0393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6899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3955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0952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201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6E353-D9FF-4771-8FEA-BBAC19E448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097363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1890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0956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F955-C46D-468E-B803-3C3461B202A0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066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CAC5B-62B5-4109-870B-1A92E1FF7D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1421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590800"/>
            <a:ext cx="508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90800"/>
            <a:ext cx="508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4B3F0-0437-4A3E-A188-5C9A238611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9133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A71A06-BAB5-447D-AB7E-F69E042746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8562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C56D7-1B0A-4C40-9874-5757B4F63B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5700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36C6C-2350-4D78-B4D6-6A89103E02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6768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4C404-60CF-42F9-9E31-B73E7A0280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6802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03CA2-71FB-4996-8ECE-D9763494EB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8162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371600"/>
            <a:ext cx="10363200" cy="11430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90800"/>
            <a:ext cx="10363200" cy="35052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008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363200" y="640080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Comic Sans MS" panose="030F0702030302020204" pitchFamily="66" charset="0"/>
              </a:defRPr>
            </a:lvl1pPr>
          </a:lstStyle>
          <a:p>
            <a:fld id="{DC906FFC-6695-4BBD-95CC-D50613294F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8752293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FFFF66"/>
        </a:buClr>
        <a:buSzPct val="75000"/>
        <a:buFont typeface="Monotype Sorts" charset="2"/>
        <a:buChar char="/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FF6666"/>
        </a:buClr>
        <a:buSzPct val="75000"/>
        <a:buFont typeface="Monotype Sorts" charset="2"/>
        <a:buChar char="/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66CCFF"/>
        </a:buClr>
        <a:buSzPct val="75000"/>
        <a:buFont typeface="Monotype Sorts" charset="2"/>
        <a:buChar char="/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80FF00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F955-C46D-468E-B803-3C3461B202A0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2B8F2-558C-4179-807E-7E3A22297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909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hemistry.about.com/bio/Anne-Marie-Helmenstine-Ph-D-7815.htm" TargetMode="External"/><Relationship Id="rId2" Type="http://schemas.openxmlformats.org/officeDocument/2006/relationships/hyperlink" Target="http://chemistry.about.com/od/acidsbas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hemistry.about.com/od/acidsbases/fl/10-Facts-About-Acids-and-Bases.ht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hemistry.about.com/od/acidsbases/a/acidsbasesterms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hemistry.about.com/od/acidsbase1/a/list-strong-bases.htm" TargetMode="External"/><Relationship Id="rId4" Type="http://schemas.openxmlformats.org/officeDocument/2006/relationships/hyperlink" Target="http://chemistry.about.com/od/acidsbase1/a/strong-acids-list.htm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chemistry.about.com/b/2009/01/09/what-is-litmus-paper.htm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hemistry.about.com/od/labrecipes/a/How-To-Make-Sulfuric-Acid-Solution.htm" TargetMode="External"/><Relationship Id="rId2" Type="http://schemas.openxmlformats.org/officeDocument/2006/relationships/hyperlink" Target="http://chemistry.about.com/od/lecturenotesl3/a/concentration.htm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hemistry.about.com/od/acidsbase1/a/strong-acids-list.htm" TargetMode="External"/><Relationship Id="rId2" Type="http://schemas.openxmlformats.org/officeDocument/2006/relationships/hyperlink" Target="http://chemistry.about.com/od/acidsbases/ig/Acids---Structures/Hydrochloric-Acid.-Qsg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hemistry.about.com/od/chemistryglossary/g/Acid-Base-Indicator-Definition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hemistry.about.com/od/chemistryglossary/a/solventdef.htm" TargetMode="External"/><Relationship Id="rId2" Type="http://schemas.openxmlformats.org/officeDocument/2006/relationships/hyperlink" Target="http://chemistry.about.com/od/chemistryglossary/g/solute.ht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4914" y="1080655"/>
            <a:ext cx="7199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Analytical Chemistry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3164" y="1943977"/>
            <a:ext cx="7730836" cy="3098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en-US" sz="3600" b="1" i="1" dirty="0" smtClean="0">
              <a:solidFill>
                <a:prstClr val="black"/>
              </a:solidFill>
              <a:latin typeface="Calibri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3600" b="1" i="1" dirty="0" smtClean="0">
                <a:solidFill>
                  <a:prstClr val="black"/>
                </a:solidFill>
                <a:latin typeface="Calibri"/>
              </a:rPr>
              <a:t>By</a:t>
            </a:r>
            <a:endParaRPr lang="en-US" sz="3600" b="1" i="1" dirty="0">
              <a:solidFill>
                <a:prstClr val="black"/>
              </a:solidFill>
              <a:latin typeface="Calibri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en-US" sz="3600" b="1" i="1" dirty="0" smtClean="0">
              <a:solidFill>
                <a:prstClr val="black"/>
              </a:solidFill>
              <a:latin typeface="Calibri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3600" b="1" i="1" dirty="0" smtClean="0">
                <a:solidFill>
                  <a:prstClr val="black"/>
                </a:solidFill>
                <a:latin typeface="Calibri"/>
              </a:rPr>
              <a:t>Dr</a:t>
            </a:r>
            <a:r>
              <a:rPr lang="en-US" sz="3600" b="1" i="1" dirty="0">
                <a:solidFill>
                  <a:prstClr val="black"/>
                </a:solidFill>
                <a:latin typeface="Calibri"/>
              </a:rPr>
              <a:t>. Jamal Ahmed Abdel Barry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3600" b="1" i="1" dirty="0">
                <a:solidFill>
                  <a:prstClr val="black"/>
                </a:solidFill>
                <a:latin typeface="Calibri"/>
              </a:rPr>
              <a:t>Professor in Clinical </a:t>
            </a:r>
            <a:r>
              <a:rPr lang="en-US" sz="3600" b="1" i="1" dirty="0" smtClean="0">
                <a:solidFill>
                  <a:prstClr val="black"/>
                </a:solidFill>
                <a:latin typeface="Calibri"/>
              </a:rPr>
              <a:t>Biochemistry</a:t>
            </a:r>
            <a:endParaRPr lang="en-US" sz="3600" b="1" i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86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691" y="905232"/>
            <a:ext cx="12067309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1" u="sng" strike="noStrike" kern="1200" cap="none" spc="0" normalizeH="0" baseline="0" noProof="0" dirty="0" smtClean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Solution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: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90 g water = 90 g x 1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mol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/ 18 g = 5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mol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water.</a:t>
            </a:r>
            <a:b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92 g glycerol = 92 g x 1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mol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/ 92 g = 1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mol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glycerol.</a:t>
            </a:r>
            <a:b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total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mol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= 5 + 1 = 6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mol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,      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x</a:t>
            </a:r>
            <a:r>
              <a:rPr kumimoji="0" lang="en-US" sz="2000" b="0" i="1" u="none" strike="noStrike" kern="1200" cap="none" spc="0" normalizeH="0" baseline="-2500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water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= 5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mol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/ 6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mol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= 0.833  ,  x </a:t>
            </a:r>
            <a:r>
              <a:rPr kumimoji="0" lang="en-US" sz="2000" b="0" i="1" u="none" strike="noStrike" kern="1200" cap="none" spc="0" normalizeH="0" baseline="-25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glycerol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= 1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mol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/ 6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mol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= 0.167</a:t>
            </a:r>
            <a:b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It's a good idea to check your math by making sure the mole fractions add up to 1:</a:t>
            </a:r>
            <a:b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              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x</a:t>
            </a:r>
            <a:r>
              <a:rPr kumimoji="0" lang="en-US" sz="2000" b="0" i="1" u="none" strike="noStrike" kern="1200" cap="none" spc="0" normalizeH="0" baseline="-2500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water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+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x</a:t>
            </a:r>
            <a:r>
              <a:rPr kumimoji="0" lang="en-US" sz="2000" b="0" i="1" u="none" strike="noStrike" kern="1200" cap="none" spc="0" normalizeH="0" baseline="-2500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glycerol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= .833 + 0.167 = 1.000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8506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79104"/>
            <a:ext cx="11776364" cy="396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5. Molality (m):</a:t>
            </a:r>
            <a:endParaRPr kumimoji="0" lang="en-US" sz="2800" b="0" i="1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  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Molality is the number of moles of solute per kilogram of solvent.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Because the density of water at 25°C is about 1 kilogram per liter, molality is approximately equal to molarity for dilute aqueous solutions at this temperature.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This is a useful approximation, but remember that it is only an approximation and doesn't apply when the solution is at </a:t>
            </a:r>
          </a:p>
          <a:p>
            <a:pPr marL="514350" marR="0" lvl="0" indent="-51435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A different temperature.</a:t>
            </a:r>
          </a:p>
          <a:p>
            <a:pPr marL="514350" marR="0" lvl="0" indent="-51435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Note diluted. </a:t>
            </a:r>
          </a:p>
          <a:p>
            <a:pPr marL="514350" marR="0" lvl="0" indent="-51435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Or uses a solvent other than water.</a:t>
            </a:r>
          </a:p>
        </p:txBody>
      </p:sp>
    </p:spTree>
    <p:extLst>
      <p:ext uri="{BB962C8B-B14F-4D97-AF65-F5344CB8AC3E}">
        <p14:creationId xmlns:p14="http://schemas.microsoft.com/office/powerpoint/2010/main" xmlns="" val="2668043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05123"/>
            <a:ext cx="11998036" cy="464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1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Example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: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/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  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What is the molality of a solution of 10 g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NaOH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in 500 g water?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  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Solution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: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</a:b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10 g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NaOH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/ (40 g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NaOH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/ 1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mol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NaOH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) = 0.25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mol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NaOH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/>
            </a:r>
            <a:b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</a:b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500 g water x 1 kg / 1000 g = 0.50 kg water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molality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= 0.25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mol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/ 0.50 kg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molality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= 0.05 M / kg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molality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= 0.50 m.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 m =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wt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/m.wt x 1000 g/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wt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of solvent (g).</a:t>
            </a:r>
          </a:p>
        </p:txBody>
      </p:sp>
    </p:spTree>
    <p:extLst>
      <p:ext uri="{BB962C8B-B14F-4D97-AF65-F5344CB8AC3E}">
        <p14:creationId xmlns:p14="http://schemas.microsoft.com/office/powerpoint/2010/main" xmlns="" val="129352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1163"/>
            <a:ext cx="11984182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1" u="sng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How To Calculate Dilutions</a:t>
            </a:r>
            <a:endParaRPr kumimoji="0" lang="en-US" sz="2800" b="0" i="1" u="sng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  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You 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dilute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 a solution whenever you add solvent to a solution.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Adding solvent results in a solution of lower concentration.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You can calculate the concentration of a solution following a dilution by applying this equation: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  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M</a:t>
            </a:r>
            <a:r>
              <a:rPr kumimoji="0" lang="en-US" sz="2400" b="0" i="1" u="none" strike="noStrike" kern="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i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V</a:t>
            </a:r>
            <a:r>
              <a:rPr kumimoji="0" lang="en-US" sz="2400" b="0" i="1" u="none" strike="noStrike" kern="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i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 = 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M</a:t>
            </a:r>
            <a:r>
              <a:rPr kumimoji="0" lang="en-US" sz="2400" b="0" i="1" u="none" strike="noStrike" kern="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f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V</a:t>
            </a:r>
            <a:r>
              <a:rPr kumimoji="0" lang="en-US" sz="2400" b="0" i="1" u="none" strike="noStrike" kern="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f</a:t>
            </a: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  where M is molarity, V is volume, and the subscripts 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i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and f refer to the initial and final values.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3273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835" y="182983"/>
            <a:ext cx="11901055" cy="5751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1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Example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: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/>
            </a:r>
            <a:b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</a:b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How many milliliters of 5.5 M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NaOH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are needed to prepare 300 mL of 1.2 M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NaOH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  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Solution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5.5 M x V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1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 = 1.2 M x 0.3 L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V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1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 = 1.2 M x 0.3 L / 5.5 M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V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1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 = 0.065 L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V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1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 = 65 mL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  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So, to prepare the 1.2 M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NaOH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solution, you pour 65 mL of 5.5 M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NaOH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ＭＳ Ｐゴシック"/>
              </a:rPr>
              <a:t> into your container and add water to get 300 mL final volume.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6829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32229" y="871541"/>
            <a:ext cx="1047931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2800" b="1" i="1" u="sng" strike="noStrike" cap="none" normalizeH="0" baseline="0" dirty="0" smtClean="0">
              <a:ln>
                <a:noFill/>
              </a:ln>
              <a:solidFill>
                <a:srgbClr val="191919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2800" b="1" i="1" u="sng" strike="noStrike" cap="none" normalizeH="0" baseline="0" dirty="0" smtClean="0">
                <a:ln>
                  <a:noFill/>
                </a:ln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10 </a:t>
            </a:r>
            <a:r>
              <a:rPr kumimoji="0" lang="en-US" altLang="en-US" sz="2800" b="1" i="1" u="sng" strike="noStrike" cap="none" normalizeH="0" baseline="0" dirty="0" smtClean="0">
                <a:ln>
                  <a:noFill/>
                </a:ln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Facts About Acids and Bases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altLang="en-US" sz="2800" b="1" i="1" u="none" strike="noStrike" cap="none" normalizeH="0" baseline="0" dirty="0" smtClean="0">
              <a:ln>
                <a:noFill/>
              </a:ln>
              <a:solidFill>
                <a:srgbClr val="989898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altLang="en-US" sz="2800" b="1" i="1" u="none" strike="noStrike" cap="none" normalizeH="0" baseline="0" dirty="0" smtClean="0">
                <a:ln>
                  <a:noFill/>
                </a:ln>
                <a:solidFill>
                  <a:srgbClr val="98989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en-US" altLang="en-US" sz="2800" b="1" i="1" u="none" strike="noStrike" cap="none" normalizeH="0" baseline="0" dirty="0" smtClean="0">
                <a:ln>
                  <a:noFill/>
                </a:ln>
                <a:solidFill>
                  <a:srgbClr val="989898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Acids, Bases, and pH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AutoShape 24" descr="http://f.tqn.com/d/g/bw/7815.gif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457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2700511"/>
            <a:ext cx="12003314" cy="3077766"/>
          </a:xfrm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" b="0" i="0" u="none" strike="noStrike" cap="none" normalizeH="0" baseline="0" dirty="0" smtClean="0">
                <a:ln>
                  <a:noFill/>
                </a:ln>
                <a:solidFill>
                  <a:srgbClr val="0099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 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191919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 smtClean="0">
                <a:solidFill>
                  <a:srgbClr val="191919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altLang="en-US" sz="2400" i="1" dirty="0" smtClean="0">
                <a:solidFill>
                  <a:srgbClr val="191919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 </a:t>
            </a:r>
            <a:r>
              <a:rPr lang="en-US" altLang="en-US" sz="2400" i="1" dirty="0">
                <a:solidFill>
                  <a:srgbClr val="191919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10 facts about acids and bases to help you learn about </a:t>
            </a:r>
            <a:r>
              <a:rPr lang="en-US" altLang="en-US" sz="2400" i="1" dirty="0" smtClean="0">
                <a:solidFill>
                  <a:srgbClr val="191919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acids</a:t>
            </a:r>
            <a:r>
              <a:rPr lang="en-US" altLang="en-US" sz="2400" i="1" dirty="0" smtClean="0">
                <a:solidFill>
                  <a:srgbClr val="191919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400" i="1" dirty="0">
                <a:solidFill>
                  <a:srgbClr val="191919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bases, and </a:t>
            </a:r>
            <a:r>
              <a:rPr lang="en-US" altLang="en-US" sz="2400" i="1" dirty="0" smtClean="0">
                <a:solidFill>
                  <a:srgbClr val="191919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 dirty="0" smtClean="0">
                <a:solidFill>
                  <a:srgbClr val="191919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i="1" dirty="0" smtClean="0">
                <a:solidFill>
                  <a:srgbClr val="191919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altLang="en-US" sz="2400" i="1" dirty="0" smtClean="0">
                <a:solidFill>
                  <a:srgbClr val="191919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 </a:t>
            </a:r>
            <a:r>
              <a:rPr lang="en-US" altLang="en-US" sz="2400" i="1" dirty="0" smtClean="0">
                <a:solidFill>
                  <a:srgbClr val="191919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400" b="0" i="1" u="none" strike="noStrike" cap="none" normalizeH="0" baseline="0" dirty="0" smtClean="0">
              <a:ln>
                <a:noFill/>
              </a:ln>
              <a:solidFill>
                <a:srgbClr val="191919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400" b="0" i="1" u="none" strike="noStrike" cap="none" normalizeH="0" baseline="0" dirty="0" smtClean="0">
              <a:ln>
                <a:noFill/>
              </a:ln>
              <a:solidFill>
                <a:srgbClr val="191919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1. Any aqueous (water-based) liquid can be classified as an acid, base or neutral.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2400" i="1" dirty="0">
              <a:solidFill>
                <a:srgbClr val="191919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2400" i="1" dirty="0" smtClean="0">
                <a:solidFill>
                  <a:srgbClr val="191919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Oils 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and other non-aqueous liquids are not acids or bases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007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-1244587"/>
            <a:ext cx="12192000" cy="635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2.There 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are different 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definitions of acids and bases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But acids can accept an electron par or donate a hydrogen ion or a proton in a chemical reaction, while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bases can donate an electron pair or accept hydrogen or a proton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ＭＳ Ｐゴシック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Acids and bases are characterized as strong or weak.</a:t>
            </a:r>
          </a:p>
          <a:p>
            <a:pPr marL="342900" marR="0" lvl="0" indent="-34290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 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strong acid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or 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strong base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completely dissociates into its ions in water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the compound does not completely dissociate, it's a weak acid or base.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How corrosive an acid or a base is does not relate to its strength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4571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0037"/>
            <a:ext cx="12192000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6. One common test of whether an unknown is an acid or a base is to wet litmus  </a:t>
            </a:r>
          </a:p>
          <a:p>
            <a:pPr marL="0" marR="0" lvl="0" indent="0" algn="l" defTabSz="914400" rtl="0" eaLnBrk="1" fontAlgn="base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      </a:t>
            </a:r>
          </a:p>
          <a:p>
            <a:pPr marL="0" marR="0" lvl="0" indent="0" algn="l" defTabSz="914400" rtl="0" eaLnBrk="1" fontAlgn="base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    paper with it. </a:t>
            </a:r>
          </a:p>
          <a:p>
            <a:pPr marL="0" marR="0" lvl="0" indent="0" algn="l" defTabSz="914400" rtl="0" eaLnBrk="1" fontAlgn="base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1" fontAlgn="base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1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1" fontAlgn="base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Litmus paper is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 a paper treated with an extract from a certain rang that changes color according to pH. </a:t>
            </a:r>
          </a:p>
          <a:p>
            <a:pPr marL="0" marR="0" lvl="0" indent="0" algn="l" defTabSz="914400" rtl="0" eaLnBrk="1" fontAlgn="base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Acids turn litmus paper red, while bases turn litmus paper blue.</a:t>
            </a:r>
          </a:p>
          <a:p>
            <a:pPr marL="0" marR="0" lvl="0" indent="0" algn="l" defTabSz="914400" rtl="0" eaLnBrk="1" fontAlgn="base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A neutral chemical won't change the paper's color.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/>
              <a:ea typeface="ＭＳ Ｐゴシック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094508" y="3699164"/>
            <a:ext cx="13120254" cy="137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marR="0" lvl="0" indent="-11430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143000" marR="0" lvl="0" indent="-11430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Because they separate into ions in water, both acids and   bases conduct electricity.</a:t>
            </a:r>
          </a:p>
          <a:p>
            <a:pPr marL="1143000" marR="0" lvl="0" indent="-11430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816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108365"/>
            <a:ext cx="1174865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9. Acids and bases are important in the human body.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For example, the stomach secretes hydrochloric acid,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HCl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, to digest food.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</a:rPr>
              <a:t>The pancreas secretes a fluid rich in the base bicarbonate to neutralize stomach acid before it reaches the  small intestine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1441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807544"/>
            <a:ext cx="121920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1" u="none" strike="noStrike" kern="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10. Acids and bases react with metals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Acids release hydrogen gas when reacted with metals.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Sometimes hydrogen gas is released when a base reacts with a metal, such as reacting sodium 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hydroxide (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NaOH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and zinc.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Another typical reaction between a base and a metal is a double displacement reaction, which may 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produce a precipitate metal hydroxide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874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236" y="-485918"/>
            <a:ext cx="11748654" cy="638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1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1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Normality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normality of a solution is the gram equivalent weight of a solute per liter of solution.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 gram equivalent weight or equivalent is a measure of the reactive capacity of a given chemical species (ion, molecule, etc.). 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Normality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:Is the 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only concentration unit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that is reaction dependent. 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Here's an example of how to calculate the normality of a solution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ts val="1575"/>
              </a:lnSpc>
              <a:spcBef>
                <a:spcPts val="1275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Normality </a:t>
            </a:r>
            <a:r>
              <a:rPr kumimoji="0" lang="en-US" sz="20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Example:1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 M 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sulfuric acid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(H</a:t>
            </a:r>
            <a:r>
              <a:rPr kumimoji="0" lang="en-US" sz="2000" b="0" i="1" u="none" strike="noStrike" kern="1200" cap="none" spc="0" normalizeH="0" baseline="-25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</a:t>
            </a:r>
            <a:r>
              <a:rPr kumimoji="0" lang="en-US" sz="2000" b="0" i="1" u="none" strike="noStrike" kern="1200" cap="none" spc="0" normalizeH="0" baseline="-25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is 2 N for acid-base reactions because each mole of sulfuric acid provides 2 moles of H</a:t>
            </a:r>
            <a:r>
              <a:rPr kumimoji="0" lang="en-US" sz="2000" b="0" i="1" u="none" strike="noStrike" kern="1200" cap="none" spc="0" normalizeH="0" baseline="30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ions.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1 M sulfuric acid is 1 N for sulfate precipitation, since 1 mole of sulfuric acid provides 1 mole of sulfate ions.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43745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86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2192000" cy="6958013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F46C13-B6F1-4DAE-B837-1FB7AFBE8B6C}" type="slidenum">
              <a:rPr kumimoji="0" lang="ar-S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08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545" y="1026804"/>
            <a:ext cx="11831782" cy="344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1575"/>
              </a:lnSpc>
              <a:spcBef>
                <a:spcPts val="1275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1" u="sng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1575"/>
              </a:lnSpc>
              <a:spcBef>
                <a:spcPts val="1275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sng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Normality Example:2</a:t>
            </a:r>
            <a:endParaRPr kumimoji="0" lang="en-US" sz="3200" b="0" i="1" u="sng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36.5 grams of hydrochloric acid (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HCl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is a 1 N (one normal) solution of 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HCl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A 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normal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 is one gram equivalent of a solute per liter of solution.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Since hydrochloric acid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 is a 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strong acid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 that dissociates completely in water, a 1 N solution of 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HCl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would also be 1 N for H</a:t>
            </a:r>
            <a:r>
              <a:rPr kumimoji="0" lang="en-US" sz="2400" b="0" i="1" u="none" strike="noStrike" kern="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 or Cl</a:t>
            </a:r>
            <a:r>
              <a:rPr kumimoji="0" lang="en-US" sz="2400" b="0" i="1" u="none" strike="noStrike" kern="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 ions 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for acid-base Reactions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850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-141208"/>
            <a:ext cx="12025745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1" u="sng" strike="noStrike" kern="1200" cap="none" spc="0" normalizeH="0" baseline="0" noProof="0" dirty="0" smtClean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1" u="sng" strike="noStrike" kern="120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What </a:t>
            </a:r>
            <a:r>
              <a:rPr kumimoji="0" lang="en-US" sz="32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is concentration?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Concentration refers to the amount of 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  <a:hlinkClick r:id="rId2"/>
              </a:rPr>
              <a:t>solute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that is dissolved in a 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  <a:hlinkClick r:id="rId3"/>
              </a:rPr>
              <a:t>solvent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We normally think of a solute as a solid that is added to a solvent (e.g., adding  salt to water), but the solute could just as easily exist in another phase.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For example, if we add a small amount of ethanol to water, then the ethanol is the solute and the water is the solvent.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If we add a smaller amount of water to a larger amount of ethanol, then the water could be the solute.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1010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-91194"/>
            <a:ext cx="12011891" cy="5265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1575"/>
              </a:lnSpc>
              <a:spcBef>
                <a:spcPts val="1275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1" u="sng" strike="noStrike" kern="0" cap="none" spc="0" normalizeH="0" baseline="0" noProof="0" dirty="0" smtClean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1575"/>
              </a:lnSpc>
              <a:spcBef>
                <a:spcPts val="1275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1" u="sng" strike="noStrike" kern="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1575"/>
              </a:lnSpc>
              <a:spcBef>
                <a:spcPts val="1275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1" u="sng" strike="noStrike" kern="0" cap="none" spc="0" normalizeH="0" baseline="0" noProof="0" dirty="0" smtClean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1575"/>
              </a:lnSpc>
              <a:spcBef>
                <a:spcPts val="1275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How To Calculate Units of Concentration</a:t>
            </a:r>
            <a:endParaRPr kumimoji="0" lang="en-US" sz="2800" b="0" i="1" u="sng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Once you have identified the solute and solvent in a solution, you are ready to determine its concentration.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Concentration may be expressed several different ways, using 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percent composition: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By mass.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2.V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olume percent.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3. M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ole fraction.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4.M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olarity.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5. M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olality.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6.N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ormality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444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544" y="507188"/>
            <a:ext cx="11610109" cy="5360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800" b="1" i="1" u="sng" strike="noStrike" kern="1200" cap="none" spc="0" normalizeH="0" baseline="0" noProof="0" dirty="0" smtClean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800" b="1" i="1" u="sng" strike="noStrike" kern="120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1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. Percent Composition by Mass (%)</a:t>
            </a:r>
          </a:p>
          <a:p>
            <a:pPr marL="342900" marR="0" lvl="0" indent="-34290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 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This is the mass of the solute divided by the mass of the solution (mass of solute plus mass of solvent), multiplied by 100.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1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Example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:</a:t>
            </a:r>
            <a:b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   Determine the percent composition by mass of a 100 g salt solution which contains 20 g salt.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1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Solution: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/>
            </a:r>
            <a:b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                   20 g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NaCl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/ 100 g solution x 100 = 20%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NaCl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solution.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7680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217" y="1421271"/>
            <a:ext cx="11388437" cy="3307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2.  Volume Percent (% v/v)</a:t>
            </a:r>
          </a:p>
          <a:p>
            <a:pPr marL="342900" marR="0" lvl="0" indent="-34290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 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Volume percent or volume/volume percent most often is used when preparing solutions of liquids.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Volume percent is defined as: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v/v % = [(volume of solute)/(volume of solution)] x 100%.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2620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545" y="-229694"/>
            <a:ext cx="12053455" cy="6372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Note that volume percent is relative to volume of solution, not volume of solvent.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For example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, wine is about 12% v/v ethanol. 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This means there are 12 ml ethanol for every 100 ml of wine. 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It is important to realize liquid and gas volumes are not necessarily additive.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If you mix 12 ml of ethanol and 100 ml of wine, you will get less than 112 ml of solution.</a:t>
            </a: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As another example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  70% v/v  alcohol may be prepared by taking 700 ml of isopropyl  alcohol and adding sufficient water to   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  obtain 1000 ml of solution (which will not be 300 ml).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6637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691" y="36277"/>
            <a:ext cx="11679381" cy="5978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800" b="1" i="1" u="sng" strike="noStrike" kern="1200" cap="none" spc="0" normalizeH="0" baseline="0" noProof="0" dirty="0" smtClean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800" b="1" i="1" u="sng" strike="noStrike" kern="120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.  Mole Fraction (X)</a:t>
            </a:r>
          </a:p>
          <a:p>
            <a:pPr marL="342900" marR="0" lvl="0" indent="-34290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1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      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This is the number of moles of a compound divided by the total number of moles of all chemical species in the solution.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Keep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in mind, the sum of all mole fractions in a solution always equals  to 1.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ＭＳ Ｐゴシック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Example: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/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What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are the mole fractions of the components of the solution formed when 92 g glycerol is mixed with 90 g water? 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(molecular weight of  water = 18; </a:t>
            </a: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27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Molecular weight of glycerol = 92).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7974848"/>
      </p:ext>
    </p:extLst>
  </p:cSld>
  <p:clrMapOvr>
    <a:masterClrMapping/>
  </p:clrMapOvr>
</p:sld>
</file>

<file path=ppt/theme/theme1.xml><?xml version="1.0" encoding="utf-8"?>
<a:theme xmlns:a="http://schemas.openxmlformats.org/drawingml/2006/main" name="Chalkboard">
  <a:themeElements>
    <a:clrScheme name="Chalkboard 1">
      <a:dk1>
        <a:srgbClr val="808080"/>
      </a:dk1>
      <a:lt1>
        <a:srgbClr val="FFFFFF"/>
      </a:lt1>
      <a:dk2>
        <a:srgbClr val="5C8564"/>
      </a:dk2>
      <a:lt2>
        <a:srgbClr val="FFFFFF"/>
      </a:lt2>
      <a:accent1>
        <a:srgbClr val="86A1BF"/>
      </a:accent1>
      <a:accent2>
        <a:srgbClr val="FF6666"/>
      </a:accent2>
      <a:accent3>
        <a:srgbClr val="B5C2B8"/>
      </a:accent3>
      <a:accent4>
        <a:srgbClr val="DADADA"/>
      </a:accent4>
      <a:accent5>
        <a:srgbClr val="C3CDDC"/>
      </a:accent5>
      <a:accent6>
        <a:srgbClr val="E75C5C"/>
      </a:accent6>
      <a:hlink>
        <a:srgbClr val="80FF00"/>
      </a:hlink>
      <a:folHlink>
        <a:srgbClr val="FFFF66"/>
      </a:folHlink>
    </a:clrScheme>
    <a:fontScheme name="Chalkboard">
      <a:majorFont>
        <a:latin typeface="Comic Sans MS"/>
        <a:ea typeface="ＭＳ Ｐゴシック"/>
        <a:cs typeface="ＭＳ Ｐゴシック"/>
      </a:majorFont>
      <a:minorFont>
        <a:latin typeface="Comic Sans M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Chalkboard 1">
        <a:dk1>
          <a:srgbClr val="808080"/>
        </a:dk1>
        <a:lt1>
          <a:srgbClr val="FFFFFF"/>
        </a:lt1>
        <a:dk2>
          <a:srgbClr val="5C8564"/>
        </a:dk2>
        <a:lt2>
          <a:srgbClr val="FFFFFF"/>
        </a:lt2>
        <a:accent1>
          <a:srgbClr val="86A1BF"/>
        </a:accent1>
        <a:accent2>
          <a:srgbClr val="FF6666"/>
        </a:accent2>
        <a:accent3>
          <a:srgbClr val="B5C2B8"/>
        </a:accent3>
        <a:accent4>
          <a:srgbClr val="DADADA"/>
        </a:accent4>
        <a:accent5>
          <a:srgbClr val="C3CDDC"/>
        </a:accent5>
        <a:accent6>
          <a:srgbClr val="E75C5C"/>
        </a:accent6>
        <a:hlink>
          <a:srgbClr val="80FF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552</Words>
  <Application>Microsoft Office PowerPoint</Application>
  <PresentationFormat>مخصص</PresentationFormat>
  <Paragraphs>201</Paragraphs>
  <Slides>20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2</vt:i4>
      </vt:variant>
      <vt:variant>
        <vt:lpstr>عناوين الشرائح</vt:lpstr>
      </vt:variant>
      <vt:variant>
        <vt:i4>20</vt:i4>
      </vt:variant>
    </vt:vector>
  </HeadingPairs>
  <TitlesOfParts>
    <vt:vector size="22" baseType="lpstr">
      <vt:lpstr>Chalkboard</vt:lpstr>
      <vt:lpstr>1_Office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pc</cp:lastModifiedBy>
  <cp:revision>6</cp:revision>
  <dcterms:created xsi:type="dcterms:W3CDTF">2021-01-28T07:26:09Z</dcterms:created>
  <dcterms:modified xsi:type="dcterms:W3CDTF">2021-02-09T14:41:16Z</dcterms:modified>
</cp:coreProperties>
</file>